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</p:sldIdLst>
  <p:sldSz cx="9906000" cy="6858000" type="A4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12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86" y="11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DA1CA3-9C0C-A311-8262-606650DC67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24C94-0137-A926-C30F-5258DD183D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BC25B-3850-4EDD-8885-AB4073A5C1ED}" type="datetimeFigureOut">
              <a:rPr lang="en-IN" smtClean="0"/>
              <a:t>12-09-2023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A9426-E076-E418-F845-2E30AD9AC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9EE8F-455F-700C-7FDB-6704BACEFD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D5AF2-2F1E-4B1C-8937-8B3BF6BD13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408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6432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2584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4116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82757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7872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8576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4919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19858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16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51995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99136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60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9712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23250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1401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289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7141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502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43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0910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418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93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7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690020" y="-594518"/>
            <a:ext cx="4525963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95285" lvl="0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90570" lvl="1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485854" lvl="2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981139" lvl="3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476424" lvl="4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971709" lvl="5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466993" lvl="6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962278" lvl="7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457563" lvl="8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70514" y="2085976"/>
            <a:ext cx="5851525" cy="222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830264" y="-60325"/>
            <a:ext cx="5851525" cy="652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95285" lvl="0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90570" lvl="1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485854" lvl="2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981139" lvl="3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476424" lvl="4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971709" lvl="5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466993" lvl="6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962278" lvl="7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457563" lvl="8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95285" lvl="0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90570" lvl="1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485854" lvl="2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981139" lvl="3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476424" lvl="4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971709" lvl="5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466993" lvl="6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962278" lvl="7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457563" lvl="8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333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95285" lvl="0" indent="-247642" algn="l">
              <a:spcBef>
                <a:spcPts val="4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167">
                <a:solidFill>
                  <a:srgbClr val="888888"/>
                </a:solidFill>
              </a:defRPr>
            </a:lvl1pPr>
            <a:lvl2pPr marL="990570" lvl="1" indent="-247642" algn="l">
              <a:spcBef>
                <a:spcPts val="39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950">
                <a:solidFill>
                  <a:srgbClr val="888888"/>
                </a:solidFill>
              </a:defRPr>
            </a:lvl2pPr>
            <a:lvl3pPr marL="1485854" lvl="2" indent="-247642" algn="l">
              <a:spcBef>
                <a:spcPts val="347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733">
                <a:solidFill>
                  <a:srgbClr val="888888"/>
                </a:solidFill>
              </a:defRPr>
            </a:lvl3pPr>
            <a:lvl4pPr marL="1981139" lvl="3" indent="-247642" algn="l">
              <a:spcBef>
                <a:spcPts val="30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517">
                <a:solidFill>
                  <a:srgbClr val="888888"/>
                </a:solidFill>
              </a:defRPr>
            </a:lvl4pPr>
            <a:lvl5pPr marL="2476424" lvl="4" indent="-247642" algn="l">
              <a:spcBef>
                <a:spcPts val="30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517">
                <a:solidFill>
                  <a:srgbClr val="888888"/>
                </a:solidFill>
              </a:defRPr>
            </a:lvl5pPr>
            <a:lvl6pPr marL="2971709" lvl="5" indent="-247642" algn="l">
              <a:spcBef>
                <a:spcPts val="30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517">
                <a:solidFill>
                  <a:srgbClr val="888888"/>
                </a:solidFill>
              </a:defRPr>
            </a:lvl6pPr>
            <a:lvl7pPr marL="3466993" lvl="6" indent="-247642" algn="l">
              <a:spcBef>
                <a:spcPts val="30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517">
                <a:solidFill>
                  <a:srgbClr val="888888"/>
                </a:solidFill>
              </a:defRPr>
            </a:lvl7pPr>
            <a:lvl8pPr marL="3962278" lvl="7" indent="-247642" algn="l">
              <a:spcBef>
                <a:spcPts val="30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517">
                <a:solidFill>
                  <a:srgbClr val="888888"/>
                </a:solidFill>
              </a:defRPr>
            </a:lvl8pPr>
            <a:lvl9pPr marL="4457563" lvl="8" indent="-247642" algn="l">
              <a:spcBef>
                <a:spcPts val="30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51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95285" lvl="0" indent="-440253" algn="l"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3033"/>
            </a:lvl1pPr>
            <a:lvl2pPr marL="990570" lvl="1" indent="-412737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600"/>
            </a:lvl2pPr>
            <a:lvl3pPr marL="1485854" lvl="2" indent="-385221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3pPr>
            <a:lvl4pPr marL="1981139" lvl="3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950"/>
            </a:lvl4pPr>
            <a:lvl5pPr marL="2476424" lvl="4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950"/>
            </a:lvl5pPr>
            <a:lvl6pPr marL="2971709" lvl="5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50"/>
            </a:lvl6pPr>
            <a:lvl7pPr marL="3466993" lvl="6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50"/>
            </a:lvl7pPr>
            <a:lvl8pPr marL="3962278" lvl="7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50"/>
            </a:lvl8pPr>
            <a:lvl9pPr marL="4457563" lvl="8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5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95285" lvl="0" indent="-440253" algn="l"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3033"/>
            </a:lvl1pPr>
            <a:lvl2pPr marL="990570" lvl="1" indent="-412737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600"/>
            </a:lvl2pPr>
            <a:lvl3pPr marL="1485854" lvl="2" indent="-385221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3pPr>
            <a:lvl4pPr marL="1981139" lvl="3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950"/>
            </a:lvl4pPr>
            <a:lvl5pPr marL="2476424" lvl="4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950"/>
            </a:lvl5pPr>
            <a:lvl6pPr marL="2971709" lvl="5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50"/>
            </a:lvl6pPr>
            <a:lvl7pPr marL="3466993" lvl="6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50"/>
            </a:lvl7pPr>
            <a:lvl8pPr marL="3962278" lvl="7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50"/>
            </a:lvl8pPr>
            <a:lvl9pPr marL="4457563" lvl="8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5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95285" lvl="0" indent="-247642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600" b="1"/>
            </a:lvl1pPr>
            <a:lvl2pPr marL="990570" lvl="1" indent="-247642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167" b="1"/>
            </a:lvl2pPr>
            <a:lvl3pPr marL="1485854" lvl="2" indent="-247642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950" b="1"/>
            </a:lvl3pPr>
            <a:lvl4pPr marL="1981139" lvl="3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4pPr>
            <a:lvl5pPr marL="2476424" lvl="4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5pPr>
            <a:lvl6pPr marL="2971709" lvl="5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6pPr>
            <a:lvl7pPr marL="3466993" lvl="6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7pPr>
            <a:lvl8pPr marL="3962278" lvl="7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8pPr>
            <a:lvl9pPr marL="4457563" lvl="8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95285" lvl="0" indent="-412737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600"/>
            </a:lvl1pPr>
            <a:lvl2pPr marL="990570" lvl="1" indent="-385221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167"/>
            </a:lvl2pPr>
            <a:lvl3pPr marL="1485854" lvl="2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50"/>
            </a:lvl3pPr>
            <a:lvl4pPr marL="1981139" lvl="3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733"/>
            </a:lvl4pPr>
            <a:lvl5pPr marL="2476424" lvl="4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733"/>
            </a:lvl5pPr>
            <a:lvl6pPr marL="2971709" lvl="5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733"/>
            </a:lvl6pPr>
            <a:lvl7pPr marL="3466993" lvl="6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733"/>
            </a:lvl7pPr>
            <a:lvl8pPr marL="3962278" lvl="7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733"/>
            </a:lvl8pPr>
            <a:lvl9pPr marL="4457563" lvl="8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733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95285" lvl="0" indent="-247642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600" b="1"/>
            </a:lvl1pPr>
            <a:lvl2pPr marL="990570" lvl="1" indent="-247642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167" b="1"/>
            </a:lvl2pPr>
            <a:lvl3pPr marL="1485854" lvl="2" indent="-247642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950" b="1"/>
            </a:lvl3pPr>
            <a:lvl4pPr marL="1981139" lvl="3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4pPr>
            <a:lvl5pPr marL="2476424" lvl="4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5pPr>
            <a:lvl6pPr marL="2971709" lvl="5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6pPr>
            <a:lvl7pPr marL="3466993" lvl="6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7pPr>
            <a:lvl8pPr marL="3962278" lvl="7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8pPr>
            <a:lvl9pPr marL="4457563" lvl="8" indent="-247642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95285" lvl="0" indent="-412737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600"/>
            </a:lvl1pPr>
            <a:lvl2pPr marL="990570" lvl="1" indent="-385221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167"/>
            </a:lvl2pPr>
            <a:lvl3pPr marL="1485854" lvl="2" indent="-371464" algn="l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950"/>
            </a:lvl3pPr>
            <a:lvl4pPr marL="1981139" lvl="3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733"/>
            </a:lvl4pPr>
            <a:lvl5pPr marL="2476424" lvl="4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733"/>
            </a:lvl5pPr>
            <a:lvl6pPr marL="2971709" lvl="5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733"/>
            </a:lvl6pPr>
            <a:lvl7pPr marL="3466993" lvl="6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733"/>
            </a:lvl7pPr>
            <a:lvl8pPr marL="3962278" lvl="7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733"/>
            </a:lvl8pPr>
            <a:lvl9pPr marL="4457563" lvl="8" indent="-357706" algn="l">
              <a:spcBef>
                <a:spcPts val="347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733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16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95285" lvl="0" indent="-467769" algn="l">
              <a:spcBef>
                <a:spcPts val="693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467"/>
            </a:lvl1pPr>
            <a:lvl2pPr marL="990570" lvl="1" indent="-440253" algn="l"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3033"/>
            </a:lvl2pPr>
            <a:lvl3pPr marL="1485854" lvl="2" indent="-412737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600"/>
            </a:lvl3pPr>
            <a:lvl4pPr marL="1981139" lvl="3" indent="-385221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167"/>
            </a:lvl4pPr>
            <a:lvl5pPr marL="2476424" lvl="4" indent="-385221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167"/>
            </a:lvl5pPr>
            <a:lvl6pPr marL="2971709" lvl="5" indent="-385221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6pPr>
            <a:lvl7pPr marL="3466993" lvl="6" indent="-385221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7pPr>
            <a:lvl8pPr marL="3962278" lvl="7" indent="-385221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8pPr>
            <a:lvl9pPr marL="4457563" lvl="8" indent="-385221" algn="l"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95285" lvl="0" indent="-247642" algn="l"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17"/>
            </a:lvl1pPr>
            <a:lvl2pPr marL="990570" lvl="1" indent="-247642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2pPr>
            <a:lvl3pPr marL="1485854" lvl="2" indent="-247642" algn="l"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3pPr>
            <a:lvl4pPr marL="1981139" lvl="3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4pPr>
            <a:lvl5pPr marL="2476424" lvl="4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5pPr>
            <a:lvl6pPr marL="2971709" lvl="5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6pPr>
            <a:lvl7pPr marL="3466993" lvl="6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7pPr>
            <a:lvl8pPr marL="3962278" lvl="7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8pPr>
            <a:lvl9pPr marL="4457563" lvl="8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16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95285" lvl="0" indent="-247642" algn="l">
              <a:spcBef>
                <a:spcPts val="30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17"/>
            </a:lvl1pPr>
            <a:lvl2pPr marL="990570" lvl="1" indent="-247642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2pPr>
            <a:lvl3pPr marL="1485854" lvl="2" indent="-247642" algn="l">
              <a:spcBef>
                <a:spcPts val="21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3pPr>
            <a:lvl4pPr marL="1981139" lvl="3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4pPr>
            <a:lvl5pPr marL="2476424" lvl="4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5pPr>
            <a:lvl6pPr marL="2971709" lvl="5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6pPr>
            <a:lvl7pPr marL="3466993" lvl="6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7pPr>
            <a:lvl8pPr marL="3962278" lvl="7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8pPr>
            <a:lvl9pPr marL="4457563" lvl="8" indent="-247642" algn="l"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75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742950" y="2022211"/>
            <a:ext cx="8420100" cy="159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r>
              <a:rPr lang="en-US"/>
              <a:t>CGT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485900" y="3924300"/>
            <a:ext cx="6934200" cy="18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2951" y="-38100"/>
            <a:ext cx="8585199" cy="69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209551"/>
            <a:ext cx="8915400" cy="660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48" name="Google Shape;14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200150"/>
            <a:ext cx="8915400" cy="56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54" name="Google Shape;154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2709867"/>
            <a:ext cx="8915400" cy="2378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4983" y="44450"/>
            <a:ext cx="8856034" cy="70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209550"/>
            <a:ext cx="89154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850" y="1530350"/>
            <a:ext cx="8750300" cy="48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71" name="Google Shape;171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531912"/>
            <a:ext cx="8915400" cy="473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77" name="Google Shape;177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530350"/>
            <a:ext cx="891540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-38099"/>
            <a:ext cx="8915400" cy="31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50" y="3263900"/>
            <a:ext cx="9080501" cy="35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89" name="Google Shape;189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365250"/>
            <a:ext cx="8915400" cy="4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r>
              <a:rPr lang="en-US"/>
              <a:t>Introduction to Combinatorics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95300" y="1447800"/>
            <a:ext cx="8915400" cy="4903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rmAutofit fontScale="77500" lnSpcReduction="20000"/>
          </a:bodyPr>
          <a:lstStyle/>
          <a:p>
            <a:pPr marL="371464" algn="just">
              <a:spcBef>
                <a:spcPts val="0"/>
              </a:spcBef>
              <a:buSzPct val="100000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Combinatorics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 is an area of mathematics primarily concerned with counting, both as a means and an end in obtaining results, and certain properties of finite structures. It is closely related to ma</a:t>
            </a:r>
            <a:endParaRPr/>
          </a:p>
          <a:p>
            <a:pPr marL="371464" algn="just">
              <a:spcBef>
                <a:spcPts val="485"/>
              </a:spcBef>
              <a:buSzPct val="1000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 enumeration (counting) of specified structures, sometimes referred to as arrangements or configurations in a very general sense, associated with finite systems,</a:t>
            </a:r>
            <a:endParaRPr/>
          </a:p>
          <a:p>
            <a:pPr marL="371464" algn="just">
              <a:spcBef>
                <a:spcPts val="485"/>
              </a:spcBef>
              <a:buSzPct val="1000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 existence of such structures that satisfy certain given criteria,</a:t>
            </a:r>
            <a:endParaRPr/>
          </a:p>
          <a:p>
            <a:pPr marL="371464" algn="just">
              <a:spcBef>
                <a:spcPts val="485"/>
              </a:spcBef>
              <a:buSzPct val="1000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 construction of these structures, perhaps in many ways, and</a:t>
            </a:r>
            <a:endParaRPr/>
          </a:p>
          <a:p>
            <a:pPr marL="371464" algn="just">
              <a:spcBef>
                <a:spcPts val="485"/>
              </a:spcBef>
              <a:buSzPct val="1000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optimization, finding the "best" structure or solution among several possibilities, be it the "largest", "smallest" or satisfying some other optimality criterion.</a:t>
            </a:r>
            <a:endParaRPr/>
          </a:p>
          <a:p>
            <a:pPr marL="371464" algn="just">
              <a:spcBef>
                <a:spcPts val="485"/>
              </a:spcBef>
              <a:buSzPct val="1000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ny other areas of mathematics 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95" name="Google Shape;195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365250"/>
            <a:ext cx="8915400" cy="52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201" name="Google Shape;201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447801"/>
            <a:ext cx="8915400" cy="503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207" name="Google Shape;207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035051"/>
            <a:ext cx="8915400" cy="536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213" name="Google Shape;213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365250"/>
            <a:ext cx="89154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7442" y="209550"/>
            <a:ext cx="8491116" cy="6141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27000"/>
            <a:ext cx="8915400" cy="30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0" y="3676650"/>
            <a:ext cx="8997950" cy="26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230" name="Google Shape;230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447800"/>
            <a:ext cx="89154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236" name="Google Shape;236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695450"/>
            <a:ext cx="8915400" cy="42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2035" y="44450"/>
            <a:ext cx="8821931" cy="67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247" name="Google Shape;247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365250"/>
            <a:ext cx="89154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95300" y="1447800"/>
            <a:ext cx="8915400" cy="4903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rmAutofit/>
          </a:bodyPr>
          <a:lstStyle/>
          <a:p>
            <a:pPr marL="371464">
              <a:spcBef>
                <a:spcPts val="0"/>
              </a:spcBef>
              <a:buSzPts val="3200"/>
            </a:pPr>
            <a:r>
              <a:rPr lang="en-US"/>
              <a:t>Permutation: Arrangement of samples</a:t>
            </a:r>
            <a:endParaRPr/>
          </a:p>
          <a:p>
            <a:pPr marL="371464">
              <a:spcBef>
                <a:spcPts val="693"/>
              </a:spcBef>
              <a:buSzPts val="3200"/>
            </a:pPr>
            <a:r>
              <a:rPr lang="en-US"/>
              <a:t>Combination :Selection of samples from total samples</a:t>
            </a:r>
            <a:endParaRPr/>
          </a:p>
          <a:p>
            <a:pPr marL="371464">
              <a:spcBef>
                <a:spcPts val="693"/>
              </a:spcBef>
              <a:buSzPts val="3200"/>
            </a:pPr>
            <a:r>
              <a:rPr lang="en-US"/>
              <a:t>String: Combination of characters</a:t>
            </a:r>
            <a:endParaRPr/>
          </a:p>
          <a:p>
            <a:pPr marL="371464">
              <a:spcBef>
                <a:spcPts val="693"/>
              </a:spcBef>
              <a:buSzPts val="3200"/>
            </a:pPr>
            <a:r>
              <a:rPr lang="en-US"/>
              <a:t>Combinatorics techniques used in Number theory, Geometry, optimization problems.</a:t>
            </a:r>
            <a:endParaRPr/>
          </a:p>
          <a:p>
            <a:pPr marL="371464">
              <a:spcBef>
                <a:spcPts val="693"/>
              </a:spcBef>
              <a:buSzPts val="3200"/>
            </a:pPr>
            <a:r>
              <a:rPr lang="en-US"/>
              <a:t>Graph are used to solve optimization problem and finding shortest path problems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457200"/>
            <a:ext cx="8915400" cy="60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539750"/>
            <a:ext cx="8585200" cy="581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263" name="Google Shape;263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200150"/>
            <a:ext cx="8915400" cy="478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269" name="Google Shape;269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282701"/>
            <a:ext cx="8915400" cy="470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275" name="Google Shape;275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117601"/>
            <a:ext cx="8915400" cy="520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281" name="Google Shape;281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612900"/>
            <a:ext cx="8915400" cy="2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850" y="4089400"/>
            <a:ext cx="89154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288" name="Google Shape;288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282700"/>
            <a:ext cx="89154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27001"/>
            <a:ext cx="8915400" cy="59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44451"/>
            <a:ext cx="8915400" cy="652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-285750"/>
            <a:ext cx="8915400" cy="6536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27000"/>
            <a:ext cx="8915400" cy="595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309" name="Google Shape;309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447800"/>
            <a:ext cx="8915400" cy="4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44451"/>
            <a:ext cx="8915400" cy="590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44450"/>
            <a:ext cx="8502650" cy="630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622300"/>
            <a:ext cx="8915400" cy="571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330" name="Google Shape;330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1696" y="1447800"/>
            <a:ext cx="8282608" cy="490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38250" y="622300"/>
            <a:ext cx="79248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200150"/>
            <a:ext cx="89154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7850" y="292100"/>
            <a:ext cx="8667750" cy="6058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73151" y="209550"/>
            <a:ext cx="8007349" cy="6141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356" name="Google Shape;356;p6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612900"/>
            <a:ext cx="8915400" cy="346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08" name="Google Shape;108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447800"/>
            <a:ext cx="9410700" cy="490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-38100"/>
            <a:ext cx="9328150" cy="67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742950" y="2022211"/>
            <a:ext cx="8420100" cy="159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r>
              <a:rPr lang="en-US"/>
              <a:t>Unit II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485900" y="3924300"/>
            <a:ext cx="6934200" cy="18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38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7850" y="-38100"/>
            <a:ext cx="8420100" cy="668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515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8050" y="209550"/>
            <a:ext cx="8089900" cy="627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571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01" name="Google Shape;101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2200004"/>
            <a:ext cx="8915400" cy="3398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705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8050" y="374650"/>
            <a:ext cx="8255000" cy="5976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268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7091" y="292100"/>
            <a:ext cx="8771818" cy="6058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558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74650"/>
            <a:ext cx="7924800" cy="6356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598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-38100"/>
            <a:ext cx="89154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530352"/>
            <a:ext cx="9906000" cy="594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064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2301406"/>
            <a:ext cx="8915400" cy="3195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7779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14" name="Google Shape;114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530351"/>
            <a:ext cx="8915400" cy="445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4828" y="869950"/>
            <a:ext cx="7936344" cy="4903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102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44" name="Google Shape;144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895822"/>
            <a:ext cx="8915400" cy="4007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1163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035050"/>
            <a:ext cx="8915400" cy="292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301" y="4213225"/>
            <a:ext cx="8750300" cy="193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631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8466" y="539750"/>
            <a:ext cx="8089069" cy="5811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6491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61" name="Google Shape;161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2527201"/>
            <a:ext cx="8915400" cy="274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142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0401" y="209550"/>
            <a:ext cx="7862091" cy="643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608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72" name="Google Shape;172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2301903"/>
            <a:ext cx="8915400" cy="3194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0006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78" name="Google Shape;178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2383647"/>
            <a:ext cx="8915400" cy="3031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1997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457200"/>
            <a:ext cx="8255000" cy="5893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4796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89" name="Google Shape;189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2494777"/>
            <a:ext cx="8915400" cy="2809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40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20" name="Google Shape;120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365250"/>
            <a:ext cx="8915400" cy="450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95" name="Google Shape;195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877682"/>
            <a:ext cx="8915400" cy="4043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42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374650"/>
            <a:ext cx="8255000" cy="627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44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26" name="Google Shape;126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035050"/>
            <a:ext cx="8915400" cy="5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495300" y="11775"/>
            <a:ext cx="89154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ctr" anchorCtr="0">
            <a:normAutofit/>
          </a:bodyPr>
          <a:lstStyle/>
          <a:p>
            <a:pPr>
              <a:buSzPts val="4400"/>
            </a:pPr>
            <a:endParaRPr/>
          </a:p>
        </p:txBody>
      </p:sp>
      <p:pic>
        <p:nvPicPr>
          <p:cNvPr id="132" name="Google Shape;132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530351"/>
            <a:ext cx="8915400" cy="412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Microsoft Office PowerPoint</Application>
  <PresentationFormat>A4 Paper (210x297 mm)</PresentationFormat>
  <Paragraphs>14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Times New Roman</vt:lpstr>
      <vt:lpstr>Office Theme</vt:lpstr>
      <vt:lpstr>CGT</vt:lpstr>
      <vt:lpstr>Introduction to Combinatorics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CGT</dc:title>
  <cp:lastModifiedBy>ramesh verma</cp:lastModifiedBy>
  <cp:revision>1</cp:revision>
  <cp:lastPrinted>2023-09-12T02:50:37Z</cp:lastPrinted>
  <dcterms:modified xsi:type="dcterms:W3CDTF">2023-09-12T02:51:02Z</dcterms:modified>
</cp:coreProperties>
</file>